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59" r:id="rId3"/>
    <p:sldId id="261" r:id="rId4"/>
    <p:sldId id="258" r:id="rId5"/>
    <p:sldId id="286" r:id="rId6"/>
    <p:sldId id="287" r:id="rId7"/>
    <p:sldId id="262" r:id="rId8"/>
    <p:sldId id="288" r:id="rId9"/>
    <p:sldId id="290" r:id="rId10"/>
    <p:sldId id="289" r:id="rId11"/>
    <p:sldId id="291" r:id="rId12"/>
    <p:sldId id="293" r:id="rId13"/>
    <p:sldId id="294" r:id="rId14"/>
    <p:sldId id="264" r:id="rId15"/>
    <p:sldId id="295" r:id="rId16"/>
    <p:sldId id="297" r:id="rId17"/>
    <p:sldId id="281" r:id="rId18"/>
    <p:sldId id="282" r:id="rId19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Nunito Sans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031"/>
    <a:srgbClr val="F67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9E8EE2-F0A9-40F8-9BD5-BE6C0E21C0B9}">
  <a:tblStyle styleId="{0B9E8EE2-F0A9-40F8-9BD5-BE6C0E21C0B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0" autoAdjust="0"/>
    <p:restoredTop sz="94660"/>
  </p:normalViewPr>
  <p:slideViewPr>
    <p:cSldViewPr snapToGrid="0">
      <p:cViewPr>
        <p:scale>
          <a:sx n="100" d="100"/>
          <a:sy n="100" d="100"/>
        </p:scale>
        <p:origin x="1818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19230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86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014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400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98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03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52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00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760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812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062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268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63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53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77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979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93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763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58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99999"/>
              </a:buClr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1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67031"/>
              </a:buClr>
              <a:buSzPct val="1000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1000"/>
              </a:spcAft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2"/>
            <a:ext cx="55962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4574902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‹nº›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6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mailto:milagres.henrique@gmaill.com" TargetMode="External"/><Relationship Id="rId3" Type="http://schemas.openxmlformats.org/officeDocument/2006/relationships/image" Target="../media/image1.jpeg"/><Relationship Id="rId7" Type="http://schemas.openxmlformats.org/officeDocument/2006/relationships/hyperlink" Target="mailto:tulio.ao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ufmgstudentchapter@gmail.com" TargetMode="External"/><Relationship Id="rId5" Type="http://schemas.openxmlformats.org/officeDocument/2006/relationships/hyperlink" Target="http://www.slidescarnival.com/" TargetMode="External"/><Relationship Id="rId4" Type="http://schemas.openxmlformats.org/officeDocument/2006/relationships/hyperlink" Target="http://www.ufmgstudentchapter.org/" TargetMode="External"/><Relationship Id="rId9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unsplash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eg"/><Relationship Id="rId4" Type="http://schemas.openxmlformats.org/officeDocument/2006/relationships/hyperlink" Target="http://www.slidescarnival.com/help-use-presentation-templat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565073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Curso </a:t>
            </a:r>
            <a:r>
              <a:rPr lang="en" dirty="0" smtClean="0"/>
              <a:t>Desenvolvimento Web</a:t>
            </a:r>
            <a:endParaRPr lang="en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9" y="3604439"/>
            <a:ext cx="2025961" cy="12868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73" y="0"/>
            <a:ext cx="5717551" cy="514350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11581" y="575500"/>
            <a:ext cx="254685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Tipos de Dados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6711" y="46875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67765" y="305052"/>
            <a:ext cx="5596200" cy="11732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O JavaScript é uma linguagem implicitamente tipada, ou seja, todas as variáveis são declaradas utilizando o mesmo comando de linguagem, porém, o seu tipo é definido internamente a partir do valor que é associado a essa.</a:t>
            </a:r>
            <a:endParaRPr lang="en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r="29658" b="38493"/>
          <a:stretch/>
        </p:blipFill>
        <p:spPr>
          <a:xfrm>
            <a:off x="8395854" y="4424637"/>
            <a:ext cx="748146" cy="6753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657" y="1439946"/>
            <a:ext cx="6550343" cy="21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0" y="583120"/>
            <a:ext cx="256032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Objetos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6711" y="46875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67765" y="305052"/>
            <a:ext cx="5596200" cy="14323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Objetos em javascript são declarados seguindo o </a:t>
            </a:r>
            <a:r>
              <a:rPr lang="en" b="1" i="1" dirty="0" smtClean="0"/>
              <a:t>J</a:t>
            </a:r>
            <a:r>
              <a:rPr lang="en" i="1" dirty="0" smtClean="0"/>
              <a:t>ava</a:t>
            </a:r>
            <a:r>
              <a:rPr lang="en" b="1" i="1" dirty="0" smtClean="0"/>
              <a:t>S</a:t>
            </a:r>
            <a:r>
              <a:rPr lang="en" i="1" dirty="0" smtClean="0"/>
              <a:t>cript </a:t>
            </a:r>
            <a:r>
              <a:rPr lang="en" b="1" i="1" dirty="0" smtClean="0"/>
              <a:t>O</a:t>
            </a:r>
            <a:r>
              <a:rPr lang="en" i="1" dirty="0" smtClean="0"/>
              <a:t>bject </a:t>
            </a:r>
            <a:r>
              <a:rPr lang="en" b="1" i="1" dirty="0" smtClean="0"/>
              <a:t>N</a:t>
            </a:r>
            <a:r>
              <a:rPr lang="en" i="1" dirty="0" smtClean="0"/>
              <a:t>otation </a:t>
            </a:r>
            <a:r>
              <a:rPr lang="en" dirty="0" smtClean="0"/>
              <a:t>(</a:t>
            </a:r>
            <a:r>
              <a:rPr lang="en" b="1" dirty="0" smtClean="0"/>
              <a:t>JSON</a:t>
            </a:r>
            <a:r>
              <a:rPr lang="en" dirty="0" smtClean="0"/>
              <a:t>), comumente utilizado por </a:t>
            </a:r>
            <a:r>
              <a:rPr lang="en" b="1" i="1" dirty="0" smtClean="0"/>
              <a:t>A</a:t>
            </a:r>
            <a:r>
              <a:rPr lang="en" i="1" dirty="0" smtClean="0"/>
              <a:t>pplication </a:t>
            </a:r>
            <a:r>
              <a:rPr lang="en" b="1" i="1" dirty="0" smtClean="0"/>
              <a:t>P</a:t>
            </a:r>
            <a:r>
              <a:rPr lang="en" i="1" dirty="0" smtClean="0"/>
              <a:t>rogramming </a:t>
            </a:r>
            <a:r>
              <a:rPr lang="en" b="1" i="1" dirty="0" smtClean="0"/>
              <a:t>I</a:t>
            </a:r>
            <a:r>
              <a:rPr lang="en" i="1" dirty="0" smtClean="0"/>
              <a:t>nterfaces</a:t>
            </a:r>
            <a:r>
              <a:rPr lang="en" dirty="0" smtClean="0"/>
              <a:t> (</a:t>
            </a:r>
            <a:r>
              <a:rPr lang="en" b="1" dirty="0" smtClean="0"/>
              <a:t>API’s</a:t>
            </a:r>
            <a:r>
              <a:rPr lang="en" dirty="0" smtClean="0"/>
              <a:t>) para retornar os dados, uma vez que pode ser interpretado por praticamente todas as linguagens de programação.</a:t>
            </a:r>
            <a:endParaRPr lang="en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r="29658" b="38493"/>
          <a:stretch/>
        </p:blipFill>
        <p:spPr>
          <a:xfrm>
            <a:off x="8395854" y="4424637"/>
            <a:ext cx="748146" cy="6753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175" y="1838112"/>
            <a:ext cx="6469380" cy="24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0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0" y="583120"/>
            <a:ext cx="256032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Funções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6711" y="46875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67765" y="305052"/>
            <a:ext cx="5596200" cy="14323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É possível armazenar em uma variável um trecho de código de forma a permitir a sua execução em diversas seções do seu algoritmo por meio da invocação de seu rótulo, facilitando a reutilização e melhorando a legibilidade do código. Essa variável é chamada de função.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r="29658" b="38493"/>
          <a:stretch/>
        </p:blipFill>
        <p:spPr>
          <a:xfrm>
            <a:off x="8395854" y="4424637"/>
            <a:ext cx="748146" cy="67532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365" y="1650055"/>
            <a:ext cx="6477000" cy="26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0" y="583120"/>
            <a:ext cx="256032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Controle de Fluxo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6711" y="46875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r="29658" b="38493"/>
          <a:stretch/>
        </p:blipFill>
        <p:spPr>
          <a:xfrm>
            <a:off x="8395854" y="4424637"/>
            <a:ext cx="748146" cy="6753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700" y="106680"/>
            <a:ext cx="6424720" cy="42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nodejs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Shape 162"/>
          <p:cNvSpPr txBox="1">
            <a:spLocks noGrp="1"/>
          </p:cNvSpPr>
          <p:nvPr>
            <p:ph type="subTitle" idx="4294967295"/>
          </p:nvPr>
        </p:nvSpPr>
        <p:spPr>
          <a:xfrm>
            <a:off x="685800" y="348013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rgbClr val="FFFFFF"/>
                </a:solidFill>
              </a:rPr>
              <a:t>A Oitava Maravilha do Mundo.</a:t>
            </a:r>
            <a:endParaRPr lang="en" sz="3200" dirty="0">
              <a:solidFill>
                <a:srgbClr val="FFFFFF"/>
              </a:solidFill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14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0" y="510131"/>
            <a:ext cx="254685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NPM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6711" y="46875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67765" y="305052"/>
            <a:ext cx="5596200" cy="13637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O </a:t>
            </a:r>
            <a:r>
              <a:rPr lang="en" b="1" i="1" dirty="0" smtClean="0"/>
              <a:t>N</a:t>
            </a:r>
            <a:r>
              <a:rPr lang="en" i="1" dirty="0" smtClean="0"/>
              <a:t>ode </a:t>
            </a:r>
            <a:r>
              <a:rPr lang="en" b="1" i="1" dirty="0" smtClean="0"/>
              <a:t>P</a:t>
            </a:r>
            <a:r>
              <a:rPr lang="en" i="1" dirty="0" smtClean="0"/>
              <a:t>ackage </a:t>
            </a:r>
            <a:r>
              <a:rPr lang="en" b="1" i="1" dirty="0" smtClean="0"/>
              <a:t>M</a:t>
            </a:r>
            <a:r>
              <a:rPr lang="en" i="1" dirty="0" smtClean="0"/>
              <a:t>anager </a:t>
            </a:r>
            <a:r>
              <a:rPr lang="en" dirty="0" smtClean="0"/>
              <a:t>(</a:t>
            </a:r>
            <a:r>
              <a:rPr lang="en" b="1" dirty="0" smtClean="0"/>
              <a:t>NPM</a:t>
            </a:r>
            <a:r>
              <a:rPr lang="en" dirty="0" smtClean="0"/>
              <a:t>) é o gerenciador de pacotes para o JavaScript e o maior registro de software do mundo, contendo mais de 650 mil repositórios públicos e possibilitando a modularização de código para facilitar a construção e integração de componentes de uma aplicação JavaScript.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r="29658" b="38493"/>
          <a:stretch/>
        </p:blipFill>
        <p:spPr>
          <a:xfrm>
            <a:off x="8395854" y="4424637"/>
            <a:ext cx="748146" cy="6753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09" y="1668780"/>
            <a:ext cx="2984111" cy="333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0" y="510131"/>
            <a:ext cx="254685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dirty="0" smtClean="0"/>
              <a:t>Principais Comandos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6711" y="46875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r="29658" b="38493"/>
          <a:stretch/>
        </p:blipFill>
        <p:spPr>
          <a:xfrm>
            <a:off x="8395854" y="4424637"/>
            <a:ext cx="748146" cy="6753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193" y="1545168"/>
            <a:ext cx="6300788" cy="2376549"/>
          </a:xfrm>
          <a:prstGeom prst="rect">
            <a:avLst/>
          </a:prstGeom>
        </p:spPr>
      </p:pic>
      <p:sp>
        <p:nvSpPr>
          <p:cNvPr id="9" name="Shape 116"/>
          <p:cNvSpPr txBox="1">
            <a:spLocks noGrp="1"/>
          </p:cNvSpPr>
          <p:nvPr>
            <p:ph type="body" idx="2"/>
          </p:nvPr>
        </p:nvSpPr>
        <p:spPr>
          <a:xfrm>
            <a:off x="3067765" y="305052"/>
            <a:ext cx="5596200" cy="13637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Os principais comandos do NPM estão listados abaixo. </a:t>
            </a:r>
            <a:r>
              <a:rPr lang="pt-BR" dirty="0" smtClean="0"/>
              <a:t>Os</a:t>
            </a:r>
            <a:r>
              <a:rPr lang="en" dirty="0" smtClean="0"/>
              <a:t> comandos de inicialização e instalação de novos módulos serão amplamente utilizados durante o desenvolvimento de nossa aplicação:</a:t>
            </a:r>
          </a:p>
        </p:txBody>
      </p:sp>
    </p:spTree>
    <p:extLst>
      <p:ext uri="{BB962C8B-B14F-4D97-AF65-F5344CB8AC3E}">
        <p14:creationId xmlns:p14="http://schemas.microsoft.com/office/powerpoint/2010/main" val="9868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576556" y="1776023"/>
            <a:ext cx="3407097" cy="97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Obrigado a todos por apoiar </a:t>
            </a:r>
            <a:r>
              <a:rPr lang="en" dirty="0"/>
              <a:t>a nossa </a:t>
            </a:r>
            <a:r>
              <a:rPr lang="en" dirty="0" smtClean="0"/>
              <a:t>causa!</a:t>
            </a:r>
            <a:endParaRPr lang="en" dirty="0"/>
          </a:p>
        </p:txBody>
      </p:sp>
      <p:sp>
        <p:nvSpPr>
          <p:cNvPr id="472" name="Shape 47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521504" y="2784991"/>
            <a:ext cx="3517200" cy="17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spcAft>
                <a:spcPts val="1000"/>
              </a:spcAft>
              <a:buNone/>
            </a:pPr>
            <a:r>
              <a:rPr lang="en" dirty="0" smtClean="0"/>
              <a:t>Para maiores informações: </a:t>
            </a:r>
          </a:p>
          <a:p>
            <a:pPr marL="400050" indent="-171450">
              <a:spcAft>
                <a:spcPts val="1000"/>
              </a:spcAft>
            </a:pPr>
            <a:r>
              <a:rPr lang="en-AU" b="1" i="1" dirty="0" smtClean="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AU" dirty="0" smtClean="0">
                <a:sym typeface="Georgia"/>
                <a:hlinkClick r:id="rId4"/>
              </a:rPr>
              <a:t>www.ufmgstudentchapter.org</a:t>
            </a:r>
            <a:endParaRPr lang="en" dirty="0">
              <a:hlinkClick r:id="rId5"/>
            </a:endParaRPr>
          </a:p>
          <a:p>
            <a:pPr marL="457200" indent="-228600">
              <a:spcAft>
                <a:spcPts val="1000"/>
              </a:spcAft>
            </a:pPr>
            <a:r>
              <a:rPr lang="en-AU" dirty="0" smtClean="0">
                <a:sym typeface="Georgia"/>
                <a:hlinkClick r:id="rId6"/>
              </a:rPr>
              <a:t>ufmgstudentchapter@gmail.com</a:t>
            </a:r>
            <a:endParaRPr lang="en-AU" dirty="0" smtClean="0">
              <a:sym typeface="Georgia"/>
            </a:endParaRPr>
          </a:p>
          <a:p>
            <a:pPr marL="457200" indent="-228600">
              <a:spcAft>
                <a:spcPts val="1000"/>
              </a:spcAft>
            </a:pPr>
            <a:r>
              <a:rPr lang="en-US" dirty="0" smtClean="0">
                <a:sym typeface="Georgia"/>
                <a:hlinkClick r:id="rId7"/>
              </a:rPr>
              <a:t>tulio.ao@gmail.com</a:t>
            </a:r>
            <a:endParaRPr lang="en-US" dirty="0" smtClean="0">
              <a:sym typeface="Georgia"/>
            </a:endParaRPr>
          </a:p>
          <a:p>
            <a:pPr marL="457200" indent="-228600">
              <a:spcAft>
                <a:spcPts val="1000"/>
              </a:spcAft>
            </a:pPr>
            <a:r>
              <a:rPr lang="en-US" dirty="0" smtClean="0">
                <a:sym typeface="Georgia"/>
                <a:hlinkClick r:id="rId8"/>
              </a:rPr>
              <a:t>m</a:t>
            </a:r>
            <a:r>
              <a:rPr lang="en-US" dirty="0" smtClean="0">
                <a:sym typeface="Georgia"/>
                <a:hlinkClick r:id="rId8"/>
              </a:rPr>
              <a:t>ilagres.henrique@gmaill.com</a:t>
            </a:r>
            <a:endParaRPr lang="en-US" dirty="0" smtClean="0">
              <a:sym typeface="Georgia"/>
            </a:endParaRPr>
          </a:p>
          <a:p>
            <a:pPr marL="457200" indent="-228600">
              <a:spcAft>
                <a:spcPts val="1000"/>
              </a:spcAft>
            </a:pPr>
            <a:r>
              <a:rPr lang="en-US" dirty="0" smtClean="0">
                <a:sym typeface="Georgia"/>
                <a:hlinkClick r:id="rId7"/>
              </a:rPr>
              <a:t>brenosilva1@gmail.com</a:t>
            </a:r>
            <a:endParaRPr lang="en-US" dirty="0" smtClean="0">
              <a:sym typeface="Georgia"/>
            </a:endParaRPr>
          </a:p>
        </p:txBody>
      </p:sp>
      <p:grpSp>
        <p:nvGrpSpPr>
          <p:cNvPr id="474" name="Shape 474"/>
          <p:cNvGrpSpPr/>
          <p:nvPr/>
        </p:nvGrpSpPr>
        <p:grpSpPr>
          <a:xfrm>
            <a:off x="696477" y="1257666"/>
            <a:ext cx="542233" cy="510157"/>
            <a:chOff x="5972700" y="2330200"/>
            <a:chExt cx="411625" cy="387275"/>
          </a:xfrm>
        </p:grpSpPr>
        <p:sp>
          <p:nvSpPr>
            <p:cNvPr id="475" name="Shape 47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52" y="1921200"/>
            <a:ext cx="2429787" cy="15434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Obrigado!</a:t>
            </a:r>
            <a:endParaRPr lang="en" dirty="0"/>
          </a:p>
        </p:txBody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smtClean="0"/>
              <a:t>Um agradecimento especial de todo o grupo UFMG Student Chapter por acreditar e apoiar a nossa causa!</a:t>
            </a:r>
            <a:endParaRPr lang="en" sz="2400" dirty="0"/>
          </a:p>
        </p:txBody>
      </p:sp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7520" y="47499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3023169" y="2302256"/>
            <a:ext cx="5596200" cy="235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Aft>
                <a:spcPts val="1000"/>
              </a:spcAft>
            </a:pPr>
            <a:r>
              <a:rPr lang="en" dirty="0" smtClean="0"/>
              <a:t>Para outros cursos visite:</a:t>
            </a:r>
            <a:r>
              <a:rPr lang="en" dirty="0"/>
              <a:t> </a:t>
            </a:r>
            <a:r>
              <a:rPr lang="en-AU" b="1" i="1" dirty="0" smtClean="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rPr>
              <a:t>www.ufmgstudentchapter.org</a:t>
            </a:r>
            <a:endParaRPr lang="en" u="sng" dirty="0">
              <a:solidFill>
                <a:srgbClr val="F67031"/>
              </a:solidFill>
              <a:hlinkClick r:id="rId3"/>
            </a:endParaRPr>
          </a:p>
          <a:p>
            <a:pPr marL="457200" indent="-228600">
              <a:spcAft>
                <a:spcPts val="1000"/>
              </a:spcAft>
            </a:pPr>
            <a:r>
              <a:rPr lang="en" dirty="0" smtClean="0"/>
              <a:t>Em caso de dúvidas: </a:t>
            </a:r>
            <a:r>
              <a:rPr lang="en-AU" b="1" i="1" dirty="0" smtClean="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rPr>
              <a:t>ufmgstudentchapter@gmail.com</a:t>
            </a:r>
            <a:endParaRPr lang="en" b="1" i="1" u="sng" dirty="0">
              <a:solidFill>
                <a:srgbClr val="F67031"/>
              </a:solidFill>
              <a:latin typeface="Georgia"/>
              <a:ea typeface="Georgia"/>
              <a:cs typeface="Georgia"/>
              <a:sym typeface="Georgia"/>
              <a:hlinkClick r:id="rId4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88" y="3625692"/>
            <a:ext cx="2079673" cy="13210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46572" y="1016000"/>
            <a:ext cx="3342331" cy="97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Desenvolvimento WEB</a:t>
            </a:r>
            <a:endParaRPr lang="en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" sz="4000" dirty="0" smtClean="0"/>
              <a:t>Introdução</a:t>
            </a:r>
            <a:endParaRPr lang="en" sz="4000" dirty="0"/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" sz="4000" dirty="0" smtClean="0"/>
              <a:t>JavaScript</a:t>
            </a:r>
            <a:endParaRPr lang="en" sz="4000" dirty="0"/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" sz="4000" dirty="0" smtClean="0"/>
              <a:t>NodeJS</a:t>
            </a:r>
            <a:endParaRPr lang="en" sz="4000" dirty="0"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646550" y="1684700"/>
            <a:ext cx="3246900" cy="212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Introdução ao desenvolvimento </a:t>
            </a:r>
            <a:r>
              <a:rPr lang="pt-BR" dirty="0" smtClean="0"/>
              <a:t>de aplicações WEB com </a:t>
            </a:r>
            <a:r>
              <a:rPr lang="pt-BR" dirty="0" err="1" smtClean="0"/>
              <a:t>NodeJS</a:t>
            </a:r>
            <a:endParaRPr lang="en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r="29658" b="38493"/>
          <a:stretch/>
        </p:blipFill>
        <p:spPr>
          <a:xfrm>
            <a:off x="8395854" y="4425989"/>
            <a:ext cx="748146" cy="675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35" y="0"/>
            <a:ext cx="6616065" cy="514350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86068" y="600999"/>
            <a:ext cx="2024100" cy="367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Introdução</a:t>
            </a:r>
            <a:endParaRPr lang="en" dirty="0"/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330327" y="4237207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Por que NodeJS?</a:t>
            </a: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2" y="158072"/>
            <a:ext cx="1935582" cy="1229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6914" y="575500"/>
            <a:ext cx="254685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Por que NodeJS?</a:t>
            </a:r>
            <a:endParaRPr lang="en"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NodeJS é um interpretador de código JavaScript que roda da perspectiva do servidor.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6711" y="46875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407273"/>
            <a:ext cx="5596200" cy="255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Criado em 2009, o NodeJS trouxe o JavaScript tradicional implementado no lado do cliente para os servidores, de forma que essa linguagem pôde ser utilizada para arquitetar o </a:t>
            </a:r>
            <a:r>
              <a:rPr lang="en" i="1" dirty="0" smtClean="0"/>
              <a:t>backend</a:t>
            </a:r>
            <a:r>
              <a:rPr lang="en" dirty="0" smtClean="0"/>
              <a:t> de aplicações de alta escalabilidade.</a:t>
            </a:r>
            <a:endParaRPr lang="en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r="29658" b="38493"/>
          <a:stretch/>
        </p:blipFill>
        <p:spPr>
          <a:xfrm>
            <a:off x="8395854" y="4424637"/>
            <a:ext cx="748146" cy="675322"/>
          </a:xfrm>
          <a:prstGeom prst="rect">
            <a:avLst/>
          </a:prstGeom>
        </p:spPr>
      </p:pic>
      <p:pic>
        <p:nvPicPr>
          <p:cNvPr id="1026" name="Picture 2" descr="Resultado de imagem para nod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117" y="2701294"/>
            <a:ext cx="2813215" cy="172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Quem utiliza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6711" y="46875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r="29658" b="38493"/>
          <a:stretch/>
        </p:blipFill>
        <p:spPr>
          <a:xfrm>
            <a:off x="8395854" y="4424637"/>
            <a:ext cx="748146" cy="675322"/>
          </a:xfrm>
          <a:prstGeom prst="rect">
            <a:avLst/>
          </a:prstGeom>
        </p:spPr>
      </p:pic>
      <p:pic>
        <p:nvPicPr>
          <p:cNvPr id="2050" name="Picture 2" descr="Resultado de imagem para Trello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12" y="97283"/>
            <a:ext cx="2739048" cy="8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Payp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10" y="816807"/>
            <a:ext cx="3024204" cy="151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Linked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22" y="90850"/>
            <a:ext cx="3118567" cy="84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walmar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79" y="2246119"/>
            <a:ext cx="3708502" cy="92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Netflix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729" y="3302103"/>
            <a:ext cx="3178550" cy="85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uber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981" y="1893805"/>
            <a:ext cx="2162650" cy="12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NAS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978" y="1038801"/>
            <a:ext cx="1427878" cy="11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m para Groupon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27" y="4233958"/>
            <a:ext cx="4109454" cy="8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sultado de imagem para new york times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58" y="3389622"/>
            <a:ext cx="1973423" cy="157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64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15434" y="575500"/>
            <a:ext cx="242493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PHP vs NodeJS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6711" y="46875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r="29658" b="38493"/>
          <a:stretch/>
        </p:blipFill>
        <p:spPr>
          <a:xfrm>
            <a:off x="8395854" y="4424637"/>
            <a:ext cx="748146" cy="675322"/>
          </a:xfrm>
          <a:prstGeom prst="rect">
            <a:avLst/>
          </a:prstGeom>
        </p:spPr>
      </p:pic>
      <p:pic>
        <p:nvPicPr>
          <p:cNvPr id="3080" name="Picture 8" descr="Node.js vs PHP Performance Requests Per Seco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644" y="956659"/>
            <a:ext cx="2717165" cy="16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Node.js vs PHP Performance With CPU Heavy Task of Running a Bubble So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89" y="562561"/>
            <a:ext cx="3567749" cy="205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m para Np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464" y="3308950"/>
            <a:ext cx="1571625" cy="6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700082" y="4000500"/>
            <a:ext cx="1866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Nunito Sans" panose="020B0604020202020204" charset="0"/>
              </a:rPr>
              <a:t>650k +</a:t>
            </a:r>
          </a:p>
          <a:p>
            <a:pPr algn="ctr"/>
            <a:r>
              <a:rPr lang="pt-BR" sz="2800" dirty="0" err="1" smtClean="0">
                <a:latin typeface="Nunito Sans" panose="020B0604020202020204" charset="0"/>
              </a:rPr>
              <a:t>packages</a:t>
            </a:r>
            <a:endParaRPr lang="pt-BR" sz="2800" dirty="0">
              <a:latin typeface="Nunito Sans" panose="020B060402020202020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102" y="2727427"/>
            <a:ext cx="1346646" cy="1432024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4763231" y="4126997"/>
            <a:ext cx="1866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Nunito Sans" panose="020B0604020202020204" charset="0"/>
              </a:rPr>
              <a:t>183k </a:t>
            </a:r>
            <a:r>
              <a:rPr lang="pt-BR" sz="2800" dirty="0" err="1" smtClean="0">
                <a:latin typeface="Nunito Sans" panose="020B0604020202020204" charset="0"/>
              </a:rPr>
              <a:t>packages</a:t>
            </a:r>
            <a:endParaRPr lang="pt-BR" sz="2800" dirty="0" smtClean="0">
              <a:latin typeface="Nunito Sans" panose="020B0604020202020204" charset="0"/>
            </a:endParaRPr>
          </a:p>
        </p:txBody>
      </p:sp>
      <p:pic>
        <p:nvPicPr>
          <p:cNvPr id="3086" name="Picture 14" descr="Resultado de imagem para AWS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761" y="3124289"/>
            <a:ext cx="1432210" cy="143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6973761" y="3124289"/>
            <a:ext cx="1422093" cy="142209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 rot="5400000">
            <a:off x="6973761" y="3124289"/>
            <a:ext cx="1422093" cy="14220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9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1381175" y="1704600"/>
            <a:ext cx="6381700" cy="271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i="0" dirty="0" smtClean="0"/>
              <a:t>“Any </a:t>
            </a:r>
            <a:r>
              <a:rPr lang="en-US" i="0" dirty="0"/>
              <a:t>application that </a:t>
            </a:r>
            <a:r>
              <a:rPr lang="en-US" dirty="0"/>
              <a:t>can</a:t>
            </a:r>
            <a:r>
              <a:rPr lang="en-US" i="0" dirty="0"/>
              <a:t> be written in JavaScript, </a:t>
            </a:r>
            <a:r>
              <a:rPr lang="en-US" dirty="0"/>
              <a:t>will</a:t>
            </a:r>
            <a:r>
              <a:rPr lang="en-US" i="0" dirty="0"/>
              <a:t> eventually be written in JavaScript</a:t>
            </a:r>
            <a:r>
              <a:rPr lang="en-US" i="0" dirty="0" smtClean="0"/>
              <a:t>.” – </a:t>
            </a:r>
          </a:p>
          <a:p>
            <a:pPr lvl="0">
              <a:buNone/>
            </a:pPr>
            <a:r>
              <a:rPr lang="en-US" i="0" dirty="0" smtClean="0"/>
              <a:t>Jeff Atwood, 2007</a:t>
            </a:r>
          </a:p>
          <a:p>
            <a:pPr lvl="0">
              <a:buNone/>
            </a:pPr>
            <a:r>
              <a:rPr lang="en-US" i="0" dirty="0" smtClean="0"/>
              <a:t>Co-founder of </a:t>
            </a:r>
            <a:r>
              <a:rPr lang="en-US" i="0" dirty="0" err="1" smtClean="0"/>
              <a:t>StackOverflow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javascript wall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87" y="-30480"/>
            <a:ext cx="6592914" cy="521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86068" y="600999"/>
            <a:ext cx="2024100" cy="367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2</a:t>
            </a:r>
            <a:r>
              <a:rPr lang="en" sz="4800" b="1" dirty="0" smtClean="0"/>
              <a:t>.</a:t>
            </a:r>
            <a:endParaRPr lang="en" sz="4800"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JavaScript</a:t>
            </a:r>
            <a:endParaRPr lang="en" dirty="0"/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330327" y="4237207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Write Everywhere</a:t>
            </a: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2" y="158072"/>
            <a:ext cx="1935582" cy="12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0141" y="575500"/>
            <a:ext cx="254685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Declaração de Variáveis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6711" y="46875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67765" y="305052"/>
            <a:ext cx="5596200" cy="217906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O JavaScript permite dois tipos de comando para criação de variáveis: </a:t>
            </a:r>
            <a:r>
              <a:rPr lang="en" i="1" dirty="0" smtClean="0"/>
              <a:t>const </a:t>
            </a:r>
            <a:r>
              <a:rPr lang="en" dirty="0" smtClean="0"/>
              <a:t>e </a:t>
            </a:r>
            <a:r>
              <a:rPr lang="en" i="1" dirty="0" smtClean="0"/>
              <a:t>let</a:t>
            </a:r>
            <a:r>
              <a:rPr lang="en" dirty="0" smtClean="0"/>
              <a:t>. </a:t>
            </a:r>
          </a:p>
          <a:p>
            <a:pPr lv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Como a abreviação sugere, o comando </a:t>
            </a:r>
            <a:r>
              <a:rPr lang="en" i="1" dirty="0" smtClean="0"/>
              <a:t>const</a:t>
            </a:r>
            <a:r>
              <a:rPr lang="en" dirty="0" smtClean="0"/>
              <a:t> é utilizado para criação de constantes cujo valor não pode ser alterado após sua instanciação.</a:t>
            </a:r>
          </a:p>
          <a:p>
            <a:pPr lv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Já o comando </a:t>
            </a:r>
            <a:r>
              <a:rPr lang="en" i="1" dirty="0" smtClean="0"/>
              <a:t>let</a:t>
            </a:r>
            <a:r>
              <a:rPr lang="en" dirty="0" smtClean="0"/>
              <a:t> é utilizado para criação de variáveis restritas ao escopo de onde são declaradas.</a:t>
            </a:r>
            <a:endParaRPr lang="en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1" r="29658" b="38493"/>
          <a:stretch/>
        </p:blipFill>
        <p:spPr>
          <a:xfrm>
            <a:off x="8395854" y="4424637"/>
            <a:ext cx="748146" cy="67532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219" y="2446020"/>
            <a:ext cx="6433292" cy="262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5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450</Words>
  <Application>Microsoft Office PowerPoint</Application>
  <PresentationFormat>Apresentação na tela (16:9)</PresentationFormat>
  <Paragraphs>66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Georgia</vt:lpstr>
      <vt:lpstr>Arial</vt:lpstr>
      <vt:lpstr>Nunito Sans</vt:lpstr>
      <vt:lpstr>Calibri</vt:lpstr>
      <vt:lpstr>Ulysses template</vt:lpstr>
      <vt:lpstr>Curso Desenvolvimento Web</vt:lpstr>
      <vt:lpstr>Desenvolvimento WEB</vt:lpstr>
      <vt:lpstr>1. Introdução</vt:lpstr>
      <vt:lpstr>Por que NodeJS?</vt:lpstr>
      <vt:lpstr>Quem utiliza</vt:lpstr>
      <vt:lpstr>PHP vs NodeJS</vt:lpstr>
      <vt:lpstr>Apresentação do PowerPoint</vt:lpstr>
      <vt:lpstr>2. JavaScript</vt:lpstr>
      <vt:lpstr>Declaração de Variáveis</vt:lpstr>
      <vt:lpstr>Tipos de Dados</vt:lpstr>
      <vt:lpstr>Objetos</vt:lpstr>
      <vt:lpstr>Funções</vt:lpstr>
      <vt:lpstr>Controle de Fluxo</vt:lpstr>
      <vt:lpstr>Apresentação do PowerPoint</vt:lpstr>
      <vt:lpstr>NPM</vt:lpstr>
      <vt:lpstr>Principais Comandos</vt:lpstr>
      <vt:lpstr>Obrigado a todos por apoiar a nossa causa!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Course</dc:title>
  <dc:creator>Tulio Araújo de Oliveira</dc:creator>
  <cp:lastModifiedBy>Tulio Araújo de Oliveira</cp:lastModifiedBy>
  <cp:revision>33</cp:revision>
  <dcterms:modified xsi:type="dcterms:W3CDTF">2018-04-15T02:13:29Z</dcterms:modified>
</cp:coreProperties>
</file>